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26" r:id="rId3"/>
    <p:sldId id="324" r:id="rId4"/>
    <p:sldId id="325" r:id="rId5"/>
    <p:sldId id="258" r:id="rId6"/>
    <p:sldId id="265" r:id="rId7"/>
    <p:sldId id="257" r:id="rId8"/>
    <p:sldId id="268" r:id="rId9"/>
    <p:sldId id="267" r:id="rId10"/>
    <p:sldId id="286" r:id="rId11"/>
    <p:sldId id="287" r:id="rId12"/>
    <p:sldId id="264" r:id="rId13"/>
    <p:sldId id="271" r:id="rId14"/>
    <p:sldId id="288" r:id="rId15"/>
    <p:sldId id="289" r:id="rId16"/>
    <p:sldId id="290" r:id="rId17"/>
    <p:sldId id="291" r:id="rId18"/>
    <p:sldId id="266" r:id="rId19"/>
    <p:sldId id="292" r:id="rId20"/>
    <p:sldId id="293" r:id="rId21"/>
    <p:sldId id="294" r:id="rId22"/>
    <p:sldId id="285" r:id="rId23"/>
    <p:sldId id="295" r:id="rId24"/>
    <p:sldId id="298" r:id="rId25"/>
    <p:sldId id="299" r:id="rId26"/>
    <p:sldId id="300" r:id="rId27"/>
    <p:sldId id="301" r:id="rId28"/>
    <p:sldId id="273" r:id="rId29"/>
    <p:sldId id="302" r:id="rId30"/>
    <p:sldId id="304" r:id="rId31"/>
    <p:sldId id="305" r:id="rId32"/>
    <p:sldId id="306" r:id="rId33"/>
    <p:sldId id="303" r:id="rId34"/>
    <p:sldId id="307" r:id="rId35"/>
    <p:sldId id="308" r:id="rId36"/>
    <p:sldId id="310" r:id="rId37"/>
    <p:sldId id="272" r:id="rId38"/>
    <p:sldId id="283" r:id="rId39"/>
    <p:sldId id="284" r:id="rId40"/>
    <p:sldId id="311" r:id="rId41"/>
    <p:sldId id="312" r:id="rId42"/>
    <p:sldId id="313" r:id="rId43"/>
    <p:sldId id="314" r:id="rId44"/>
    <p:sldId id="327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8" r:id="rId55"/>
    <p:sldId id="26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4FF"/>
    <a:srgbClr val="ECECEC"/>
    <a:srgbClr val="017188"/>
    <a:srgbClr val="F0E8DE"/>
    <a:srgbClr val="919693"/>
    <a:srgbClr val="343C49"/>
    <a:srgbClr val="DAD9DE"/>
    <a:srgbClr val="6C7A84"/>
    <a:srgbClr val="84DEFC"/>
    <a:srgbClr val="F1FD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92" y="228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CA8E-9333-1A22-8D6C-82B722AF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31B4-6BE5-7C44-56EC-AF6EBE2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ABBF-32EF-7FE5-C7EC-6FC483CB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E8EED-C703-8DFF-8BC6-8E14E91F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FA66A-F5E6-3555-DD68-9418AB22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ED6C-5183-A3FB-1A03-797A1D8C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F050E2-AAE2-825E-6686-9B6F6531A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B9788-4959-86F2-9B63-0FD8A162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20C9-87ED-E541-CA6D-B8E4E81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A7335-EAEE-ACDB-396B-5B98DAC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43874-E41E-D21C-891E-7BEBBCE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314F-E467-35EF-4F00-603D5830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E4629-7EB6-787C-5B77-44E349D7E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E16D5-3A7C-950D-70B1-30EB2D9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C0A0D-326F-2397-9114-A0D8DB69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F77D4-2B62-D295-622F-11DC5BEF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D5072C-363A-3523-AD61-1B211EF2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27046-E80F-B9C6-5F50-974FBF8A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7CC4A-74E9-CF69-1444-2EC892A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0EBEF-7225-ABF1-494A-172059F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C465E-95E6-5FB7-F923-8A5054F8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2FDEE-C897-F129-D246-B32B8E95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E1BD4-D9D9-FEC7-0C3F-360852DB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6FE90-D859-F938-13E6-BAAA70C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DF352-075F-272E-2F53-F85D6A90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4B452-0FA6-383B-1481-59F5EB3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86095-1742-B860-1825-48029917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73687-87D8-7034-EF12-057997BA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A4964-316D-BF52-3259-00D3346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9A15B-A458-C5FD-C763-290E1647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25DD-0C98-0F0B-23D3-92672DBD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967BC-4278-5FF8-8579-9466CAE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2CCE-5787-4972-0ADB-5ABD85810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2C45C-2B58-6298-6D0D-1004932F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F1905-C7DE-F249-27BA-8A1D154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E9606-DED8-A0C5-13E6-B8669EB3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37C64-B2C3-2E00-15E6-4CB954C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11D4-3611-61D6-5467-072C8CF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B5751-3842-6443-CC8C-32FC46DA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AB91A-8C96-5B49-0AE2-CCAFA98F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C570F-2EC3-BA5B-2B61-8701351AE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2C66-37FF-5D37-D8DA-B3F4A01D3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9DB17-00E3-CBB2-212E-4E184D7F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0F0B4-B15D-70B5-4D8F-19A3D10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A8191F-8E35-311A-0ACC-7C51A378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0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434-86EA-5F4D-DB5E-94C503F4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701CB-78BD-8716-9B8E-9C655D9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565ED-13CF-5451-6FBE-204E065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A4CA3-8260-23C9-B14D-2820F6E1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9282-6318-1FDD-1EC2-338E856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0E4C4-FFA8-A132-883C-2FFDEB6B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D9D8-45F8-071D-F97E-250AA36F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2BE8C-4F48-C745-0FF2-FEB9C3C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7D53F-2E5E-FCE0-7FAB-0EF17EE2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F84C0-2B17-AD6D-5DBB-0983671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8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AD12C-E34C-2CFC-6012-AA49B50D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D85B-6C15-7A9B-0C6D-8F0FF958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74A3F-C782-2EDE-055B-98C8434A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AAD8-1AEE-45A5-920F-D51CAF4BDD7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9CC79-1BD6-A4E8-EA80-D5EE06E7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DA7DB-5A38-8891-D878-570510BC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2421310" y="2921621"/>
              <a:ext cx="723787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b="1" dirty="0">
                  <a:solidFill>
                    <a:schemeClr val="bg1"/>
                  </a:solidFill>
                </a:rPr>
                <a:t>비만에　영향을　미치는</a:t>
              </a:r>
              <a:br>
                <a:rPr lang="en-US" altLang="ko-KR" sz="5000" b="1" dirty="0">
                  <a:solidFill>
                    <a:schemeClr val="bg1"/>
                  </a:solidFill>
                </a:rPr>
              </a:br>
              <a:r>
                <a:rPr lang="ko-KR" altLang="en-US" sz="5000" b="1" dirty="0">
                  <a:solidFill>
                    <a:schemeClr val="bg1"/>
                  </a:solidFill>
                </a:rPr>
                <a:t>주요　요인　분석</a:t>
              </a: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3116046" y="5709871"/>
            <a:ext cx="5057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４조：　</a:t>
            </a:r>
            <a:r>
              <a:rPr lang="ko-KR" altLang="en-US" sz="2000" dirty="0" err="1">
                <a:solidFill>
                  <a:schemeClr val="bg1"/>
                </a:solidFill>
              </a:rPr>
              <a:t>김태헌，박형준，장재웅，이송은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27366-1879-8DF7-0551-440CB3DDA2FD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가족력과 비만의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F4015-E0A6-431C-9A1F-F07EF835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65" y="802055"/>
            <a:ext cx="9514636" cy="4757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3EDAA-55B0-4F33-99A6-48C96AE459B6}"/>
              </a:ext>
            </a:extLst>
          </p:cNvPr>
          <p:cNvSpPr txBox="1"/>
          <p:nvPr/>
        </p:nvSpPr>
        <p:spPr>
          <a:xfrm>
            <a:off x="3020992" y="5951035"/>
            <a:ext cx="10017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https://www.docdocdoc.co.kr/news/articleView.html?idxno=1050865</a:t>
            </a:r>
          </a:p>
        </p:txBody>
      </p:sp>
    </p:spTree>
    <p:extLst>
      <p:ext uri="{BB962C8B-B14F-4D97-AF65-F5344CB8AC3E}">
        <p14:creationId xmlns:p14="http://schemas.microsoft.com/office/powerpoint/2010/main" val="10430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가족력과 비만의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5C6D70-549B-4F94-B5CB-2CC181FC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76" y="947854"/>
            <a:ext cx="4717440" cy="5231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291ABF-0A01-4F7D-B716-E498E15E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37" y="947854"/>
            <a:ext cx="5365348" cy="51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24577-FA17-E45D-4684-71FF5A987DEE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4063933" cy="1053574"/>
            <a:chOff x="3803546" y="2667813"/>
            <a:chExt cx="4063933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4063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solidFill>
                    <a:schemeClr val="bg1"/>
                  </a:solidFill>
                </a:rPr>
                <a:t>흡연과 비만과의 관계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2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흡연과 비만과의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CD703-2775-4E58-96F5-DF466A2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25" y="728603"/>
            <a:ext cx="5487883" cy="55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흡연과 비만과의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4236D-0E1E-42C2-A628-E713E8A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696428"/>
            <a:ext cx="6340671" cy="59682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FAA1-6E96-45B4-8025-738DBF5684BA}"/>
              </a:ext>
            </a:extLst>
          </p:cNvPr>
          <p:cNvSpPr/>
          <p:nvPr/>
        </p:nvSpPr>
        <p:spPr>
          <a:xfrm>
            <a:off x="3680749" y="5162309"/>
            <a:ext cx="1365813" cy="451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43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흡연과 비만과의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88F11C-7A85-4B8D-94CA-51E499D7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18" y="676275"/>
            <a:ext cx="81534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흡연과 비만과의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E04CDA-5FDF-49C0-8FC4-946CCC26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2" y="968470"/>
            <a:ext cx="6295230" cy="5123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5A689-2F5B-4C61-ADD6-FBB82194C7A1}"/>
              </a:ext>
            </a:extLst>
          </p:cNvPr>
          <p:cNvSpPr txBox="1"/>
          <p:nvPr/>
        </p:nvSpPr>
        <p:spPr>
          <a:xfrm>
            <a:off x="3981690" y="6149627"/>
            <a:ext cx="10017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https://yumedia.yu.ac.kr/news/articleView.html?idxno=4282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691E20-F98C-4A58-914F-99D370C489B3}"/>
              </a:ext>
            </a:extLst>
          </p:cNvPr>
          <p:cNvSpPr/>
          <p:nvPr/>
        </p:nvSpPr>
        <p:spPr>
          <a:xfrm>
            <a:off x="1250066" y="1336876"/>
            <a:ext cx="607671" cy="35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1D1601-2346-4627-A01D-472EEDFA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28" y="911153"/>
            <a:ext cx="5260694" cy="49783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2ED6C-99CE-47C2-A055-9F7AA4BD2921}"/>
              </a:ext>
            </a:extLst>
          </p:cNvPr>
          <p:cNvSpPr/>
          <p:nvPr/>
        </p:nvSpPr>
        <p:spPr>
          <a:xfrm>
            <a:off x="6651585" y="1749706"/>
            <a:ext cx="607671" cy="35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흡연과 비만과의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DE5EE-A485-4B40-A5B0-215B69F6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85" y="782503"/>
            <a:ext cx="7824487" cy="5818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C350B-6454-4308-B269-0EE5F19F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47" y="2210764"/>
            <a:ext cx="7887105" cy="23091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FFFC78-B04D-4F6E-8409-A3B594B33791}"/>
              </a:ext>
            </a:extLst>
          </p:cNvPr>
          <p:cNvSpPr/>
          <p:nvPr/>
        </p:nvSpPr>
        <p:spPr>
          <a:xfrm>
            <a:off x="7349924" y="2210764"/>
            <a:ext cx="2689628" cy="729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3CAB08-C4C8-44FF-B70D-039FBE265ABE}"/>
              </a:ext>
            </a:extLst>
          </p:cNvPr>
          <p:cNvSpPr/>
          <p:nvPr/>
        </p:nvSpPr>
        <p:spPr>
          <a:xfrm>
            <a:off x="2152447" y="3000735"/>
            <a:ext cx="6488054" cy="729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욕실, 바둑판식이(가) 표시된 사진&#10;&#10;자동 생성된 설명">
            <a:extLst>
              <a:ext uri="{FF2B5EF4-FFF2-40B4-BE49-F238E27FC236}">
                <a16:creationId xmlns:a16="http://schemas.microsoft.com/office/drawing/2014/main" id="{FCF8EEB9-6C36-D678-969B-95008B5C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F7474-ED75-9D5F-29E1-C00B1A21456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 descr="가로줄로 채워진 원">
            <a:extLst>
              <a:ext uri="{FF2B5EF4-FFF2-40B4-BE49-F238E27FC236}">
                <a16:creationId xmlns:a16="http://schemas.microsoft.com/office/drawing/2014/main" id="{8D48E086-7ACE-7E17-8A3D-0D67B96B8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pic>
        <p:nvPicPr>
          <p:cNvPr id="5" name="그래픽 4" descr="가로줄로 채워진 원">
            <a:extLst>
              <a:ext uri="{FF2B5EF4-FFF2-40B4-BE49-F238E27FC236}">
                <a16:creationId xmlns:a16="http://schemas.microsoft.com/office/drawing/2014/main" id="{1B34D3BC-DC04-6CA2-035E-D48BBB2CC5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969856"/>
            <a:ext cx="2560534" cy="25605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2D8A24-FCC6-A2C8-35F8-5BC534D3372F}"/>
              </a:ext>
            </a:extLst>
          </p:cNvPr>
          <p:cNvGrpSpPr/>
          <p:nvPr/>
        </p:nvGrpSpPr>
        <p:grpSpPr>
          <a:xfrm>
            <a:off x="2699573" y="2188553"/>
            <a:ext cx="4698722" cy="1053574"/>
            <a:chOff x="3803546" y="2667813"/>
            <a:chExt cx="4698722" cy="10535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F2223-683C-C944-F8CA-68539AE3FA54}"/>
                </a:ext>
              </a:extLst>
            </p:cNvPr>
            <p:cNvSpPr txBox="1"/>
            <p:nvPr/>
          </p:nvSpPr>
          <p:spPr>
            <a:xfrm>
              <a:off x="3803546" y="3136612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solidFill>
                    <a:schemeClr val="bg1"/>
                  </a:solidFill>
                </a:rPr>
                <a:t>음주와　비만과의　관계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7412-49A8-C898-54B1-A13FDFB7C4C6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음주와 비만과의 관계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00462" y="175075"/>
            <a:ext cx="7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ko-KR" altLang="en-US" sz="1400" dirty="0">
                <a:solidFill>
                  <a:schemeClr val="bg1"/>
                </a:solidFill>
              </a:rPr>
              <a:t>３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A99FC-C50E-44D3-A369-F5213CF5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12" y="700702"/>
            <a:ext cx="7827139" cy="58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3484-5FB1-03C3-E967-B3AAD38864FF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3215528" y="2902213"/>
            <a:ext cx="5827236" cy="1338829"/>
            <a:chOff x="2464822" y="2667813"/>
            <a:chExt cx="5827236" cy="13388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2464822" y="3067923"/>
              <a:ext cx="582723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500" b="1" dirty="0">
                  <a:solidFill>
                    <a:schemeClr val="bg1"/>
                  </a:solidFill>
                </a:rPr>
                <a:t>주제　선정　이유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09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음주와 </a:t>
            </a:r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비만과의 관계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00462" y="175075"/>
            <a:ext cx="7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ko-KR" altLang="en-US" sz="1400" dirty="0">
                <a:solidFill>
                  <a:schemeClr val="bg1"/>
                </a:solidFill>
              </a:rPr>
              <a:t>３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BE2E-83FA-46C6-BCEC-846B32E4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95" y="1391988"/>
            <a:ext cx="8600972" cy="42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음주와 </a:t>
            </a:r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비만과의 관계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00462" y="175075"/>
            <a:ext cx="7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ko-KR" altLang="en-US" sz="1400" dirty="0">
                <a:solidFill>
                  <a:schemeClr val="bg1"/>
                </a:solidFill>
              </a:rPr>
              <a:t>３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888A8-5AA2-4D01-96D4-C3301A40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8" y="1689392"/>
            <a:ext cx="4994018" cy="4254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F0E8DC-742D-442A-BF99-0FA8BC38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57" y="2037421"/>
            <a:ext cx="5620039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결론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65277D-487C-A6DB-26FF-7F980FB57DD5}"/>
              </a:ext>
            </a:extLst>
          </p:cNvPr>
          <p:cNvSpPr/>
          <p:nvPr/>
        </p:nvSpPr>
        <p:spPr>
          <a:xfrm>
            <a:off x="1254510" y="1817648"/>
            <a:ext cx="5809780" cy="1059366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8002DF-B38E-A36A-DFC0-925023C0759F}"/>
              </a:ext>
            </a:extLst>
          </p:cNvPr>
          <p:cNvSpPr/>
          <p:nvPr/>
        </p:nvSpPr>
        <p:spPr>
          <a:xfrm>
            <a:off x="3191110" y="3239871"/>
            <a:ext cx="5809780" cy="10593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5127710" y="4662094"/>
            <a:ext cx="5809780" cy="105936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39B2A-FF28-B029-3A42-3070750FE371}"/>
              </a:ext>
            </a:extLst>
          </p:cNvPr>
          <p:cNvSpPr txBox="1"/>
          <p:nvPr/>
        </p:nvSpPr>
        <p:spPr>
          <a:xfrm>
            <a:off x="3514494" y="357396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FAB7E-2B11-306E-3AB3-1D8841F38EE5}"/>
              </a:ext>
            </a:extLst>
          </p:cNvPr>
          <p:cNvSpPr txBox="1"/>
          <p:nvPr/>
        </p:nvSpPr>
        <p:spPr>
          <a:xfrm>
            <a:off x="8305801" y="357396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5D036F-A928-B37B-D45D-A66F7045CF04}"/>
              </a:ext>
            </a:extLst>
          </p:cNvPr>
          <p:cNvSpPr txBox="1"/>
          <p:nvPr/>
        </p:nvSpPr>
        <p:spPr>
          <a:xfrm>
            <a:off x="5484542" y="5000654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B2E61-B571-2853-2FE7-04E6E83905C8}"/>
              </a:ext>
            </a:extLst>
          </p:cNvPr>
          <p:cNvSpPr txBox="1"/>
          <p:nvPr/>
        </p:nvSpPr>
        <p:spPr>
          <a:xfrm>
            <a:off x="10275849" y="5000654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46A82-26E0-AA05-2376-F9CF9BE25A63}"/>
              </a:ext>
            </a:extLst>
          </p:cNvPr>
          <p:cNvSpPr txBox="1"/>
          <p:nvPr/>
        </p:nvSpPr>
        <p:spPr>
          <a:xfrm>
            <a:off x="1660360" y="2142591"/>
            <a:ext cx="4786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가족력은　비만에　상당한　영향을　끼친다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FD9C1-5F97-B24D-977C-2479C6AF41C0}"/>
              </a:ext>
            </a:extLst>
          </p:cNvPr>
          <p:cNvSpPr txBox="1"/>
          <p:nvPr/>
        </p:nvSpPr>
        <p:spPr>
          <a:xfrm>
            <a:off x="4317029" y="35739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흡연은　복부　비만을　초래한다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F39AA-AE05-ACD2-E29E-6E9A5B59491A}"/>
              </a:ext>
            </a:extLst>
          </p:cNvPr>
          <p:cNvSpPr txBox="1"/>
          <p:nvPr/>
        </p:nvSpPr>
        <p:spPr>
          <a:xfrm>
            <a:off x="5951983" y="5031432"/>
            <a:ext cx="433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과도한　음주행위는　비만을　초래한다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8C96C-3E7C-4E1E-829D-332CB26A2908}"/>
              </a:ext>
            </a:extLst>
          </p:cNvPr>
          <p:cNvSpPr txBox="1"/>
          <p:nvPr/>
        </p:nvSpPr>
        <p:spPr>
          <a:xfrm>
            <a:off x="1483869" y="2081035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639F8-B8D3-46A2-9BE6-BEDA655697DB}"/>
              </a:ext>
            </a:extLst>
          </p:cNvPr>
          <p:cNvSpPr txBox="1"/>
          <p:nvPr/>
        </p:nvSpPr>
        <p:spPr>
          <a:xfrm>
            <a:off x="6334246" y="21209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2434806" y="3425665"/>
              <a:ext cx="72170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성별</a:t>
              </a:r>
              <a:r>
                <a:rPr lang="en-US" altLang="ko-KR" sz="5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5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</a:t>
              </a:r>
              <a:r>
                <a:rPr lang="en-US" altLang="ko-KR" sz="5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5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별 </a:t>
              </a:r>
              <a:r>
                <a:rPr lang="ko-KR" altLang="en-US" sz="50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비만도조사</a:t>
              </a:r>
              <a:endPara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10388242" y="6014752"/>
            <a:ext cx="1364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27366-1879-8DF7-0551-440CB3DDA2FD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401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참조 및 데이터준비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563CC6-C845-480A-AE36-FE710585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8" y="1705219"/>
            <a:ext cx="3467359" cy="1182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4208E2-335B-41C7-BC6B-7F48418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81" y="3066579"/>
            <a:ext cx="10081549" cy="21843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62ECAA-A289-4618-BA69-97EB48519D37}"/>
              </a:ext>
            </a:extLst>
          </p:cNvPr>
          <p:cNvSpPr/>
          <p:nvPr/>
        </p:nvSpPr>
        <p:spPr>
          <a:xfrm>
            <a:off x="1608881" y="3784922"/>
            <a:ext cx="2135529" cy="1465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2A478-EC55-4596-893B-C4E5A67098FD}"/>
              </a:ext>
            </a:extLst>
          </p:cNvPr>
          <p:cNvSpPr txBox="1"/>
          <p:nvPr/>
        </p:nvSpPr>
        <p:spPr>
          <a:xfrm>
            <a:off x="5641848" y="2083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성별，나이，키，몸무게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9970F5-820F-4136-9EA4-E7EC8F9CE224}"/>
              </a:ext>
            </a:extLst>
          </p:cNvPr>
          <p:cNvCxnSpPr>
            <a:cxnSpLocks/>
          </p:cNvCxnSpPr>
          <p:nvPr/>
        </p:nvCxnSpPr>
        <p:spPr>
          <a:xfrm>
            <a:off x="5743449" y="1868362"/>
            <a:ext cx="25527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성별의 몸무게 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98BE4C-3DC2-464D-AD5A-8C3CFD57F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87" y="1395736"/>
            <a:ext cx="5795378" cy="40665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B4E145-3A3C-42C3-89CE-8136F3F0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5" y="1395734"/>
            <a:ext cx="5795378" cy="40665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AD547C-29C5-4983-9F68-3647CC5D513C}"/>
              </a:ext>
            </a:extLst>
          </p:cNvPr>
          <p:cNvSpPr/>
          <p:nvPr/>
        </p:nvSpPr>
        <p:spPr>
          <a:xfrm>
            <a:off x="5451675" y="4910227"/>
            <a:ext cx="362511" cy="248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B15B45-503D-4BA2-A013-E2B34B99268B}"/>
              </a:ext>
            </a:extLst>
          </p:cNvPr>
          <p:cNvSpPr/>
          <p:nvPr/>
        </p:nvSpPr>
        <p:spPr>
          <a:xfrm>
            <a:off x="10836070" y="4736607"/>
            <a:ext cx="865935" cy="422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E2DEA2-7ACC-464A-B781-42E6A038BE7D}"/>
              </a:ext>
            </a:extLst>
          </p:cNvPr>
          <p:cNvSpPr/>
          <p:nvPr/>
        </p:nvSpPr>
        <p:spPr>
          <a:xfrm>
            <a:off x="6599736" y="3712247"/>
            <a:ext cx="865935" cy="1446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DB15D-C851-4225-84B8-D7CE93586934}"/>
              </a:ext>
            </a:extLst>
          </p:cNvPr>
          <p:cNvSpPr/>
          <p:nvPr/>
        </p:nvSpPr>
        <p:spPr>
          <a:xfrm>
            <a:off x="740780" y="4615070"/>
            <a:ext cx="271682" cy="546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BD86AB-AE30-437D-B03C-CC20ACA8B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36" y="5462263"/>
            <a:ext cx="3664674" cy="9734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1CFA6A-6C6C-41E1-933A-DE3A1B28E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60" y="5465222"/>
            <a:ext cx="3664674" cy="95600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2F8D8E-6990-462B-8240-77C38EABE3A8}"/>
              </a:ext>
            </a:extLst>
          </p:cNvPr>
          <p:cNvSpPr/>
          <p:nvPr/>
        </p:nvSpPr>
        <p:spPr>
          <a:xfrm>
            <a:off x="2679539" y="6172367"/>
            <a:ext cx="208346" cy="248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403B1-65A0-412A-860B-63A0B7A69B40}"/>
              </a:ext>
            </a:extLst>
          </p:cNvPr>
          <p:cNvSpPr/>
          <p:nvPr/>
        </p:nvSpPr>
        <p:spPr>
          <a:xfrm>
            <a:off x="8518966" y="6160793"/>
            <a:ext cx="248855" cy="248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몸무게 히스토그램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390758-844D-4FF4-B3FF-8F1CAFAC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26327"/>
            <a:ext cx="11449050" cy="5276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265D4-DE71-451F-947C-511E6AD829F4}"/>
              </a:ext>
            </a:extLst>
          </p:cNvPr>
          <p:cNvSpPr txBox="1"/>
          <p:nvPr/>
        </p:nvSpPr>
        <p:spPr>
          <a:xfrm>
            <a:off x="2451106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왜곡분포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BE659-3FC0-4C55-89B2-37B096593D35}"/>
              </a:ext>
            </a:extLst>
          </p:cNvPr>
          <p:cNvSpPr txBox="1"/>
          <p:nvPr/>
        </p:nvSpPr>
        <p:spPr>
          <a:xfrm>
            <a:off x="6617992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다봉분포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72247-74CD-4A24-A385-6EED72C75505}"/>
              </a:ext>
            </a:extLst>
          </p:cNvPr>
          <p:cNvSpPr txBox="1"/>
          <p:nvPr/>
        </p:nvSpPr>
        <p:spPr>
          <a:xfrm>
            <a:off x="10292955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정규분포</a:t>
            </a:r>
          </a:p>
        </p:txBody>
      </p:sp>
    </p:spTree>
    <p:extLst>
      <p:ext uri="{BB962C8B-B14F-4D97-AF65-F5344CB8AC3E}">
        <p14:creationId xmlns:p14="http://schemas.microsoft.com/office/powerpoint/2010/main" val="24302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2339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비만비율 막대그래프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D1E4A-458D-45BF-9320-067290D6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3" y="1222308"/>
            <a:ext cx="8008560" cy="53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0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2356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비만기준 성별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BMI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산점도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90E0D9-1B7A-424F-8148-CC6C61F7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51" y="1283116"/>
            <a:ext cx="7805948" cy="51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725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몸무게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28082-C03B-418C-86C8-AD64EA0D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8616"/>
            <a:ext cx="11277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5889E0-4DB9-4673-8B27-7BB81A05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30" y="891468"/>
            <a:ext cx="9202434" cy="1571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B71001-3D6C-42BA-84C2-9884CADE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30" y="3350769"/>
            <a:ext cx="935485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32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A5B047-7F63-4E45-A35D-92FA71EF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360" y="3956302"/>
            <a:ext cx="4355629" cy="1396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EA4A1D-C604-41E5-B6A6-E8AF23A2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360" y="2004086"/>
            <a:ext cx="4355628" cy="1419127"/>
          </a:xfrm>
          <a:prstGeom prst="rect">
            <a:avLst/>
          </a:prstGeom>
        </p:spPr>
      </p:pic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B9AC505-8787-4CC3-AFF1-5FED89DAF7A8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FD452-5185-4471-AD47-D4B39EB08C7D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90DD5-94DE-4BFA-8BF0-88D3C3C7606E}"/>
              </a:ext>
            </a:extLst>
          </p:cNvPr>
          <p:cNvSpPr txBox="1"/>
          <p:nvPr/>
        </p:nvSpPr>
        <p:spPr>
          <a:xfrm>
            <a:off x="1159727" y="518533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토대로한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비만율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F1CEC-1125-4FBB-B0AD-59C46A74C398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338FD7-8DC6-4A13-AA4A-27FCD802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8" y="1498922"/>
            <a:ext cx="6934631" cy="4591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535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BMI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산점도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88D9E7-D3E8-4D3A-B957-60FFBCE0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82" y="947854"/>
            <a:ext cx="8552712" cy="56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성별 비만도 차이 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6CCF7E-12D9-4756-9BBA-A124E7E6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44" y="1208374"/>
            <a:ext cx="3865479" cy="5247955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DA3CF49-1FE7-4F5F-86B8-8F55BC84BB31}"/>
              </a:ext>
            </a:extLst>
          </p:cNvPr>
          <p:cNvGraphicFramePr>
            <a:graphicFrameLocks noGrp="1"/>
          </p:cNvGraphicFramePr>
          <p:nvPr/>
        </p:nvGraphicFramePr>
        <p:xfrm>
          <a:off x="6009520" y="2235862"/>
          <a:ext cx="5327882" cy="291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54">
                  <a:extLst>
                    <a:ext uri="{9D8B030D-6E8A-4147-A177-3AD203B41FA5}">
                      <a16:colId xmlns:a16="http://schemas.microsoft.com/office/drawing/2014/main" val="1807865870"/>
                    </a:ext>
                  </a:extLst>
                </a:gridCol>
                <a:gridCol w="1057954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070658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70658">
                  <a:extLst>
                    <a:ext uri="{9D8B030D-6E8A-4147-A177-3AD203B41FA5}">
                      <a16:colId xmlns:a16="http://schemas.microsoft.com/office/drawing/2014/main" val="3184875292"/>
                    </a:ext>
                  </a:extLst>
                </a:gridCol>
                <a:gridCol w="1070658">
                  <a:extLst>
                    <a:ext uri="{9D8B030D-6E8A-4147-A177-3AD203B41FA5}">
                      <a16:colId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과체중률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비만율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과체중률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비만율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36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3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36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OECD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3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F9914F7-C0E0-4713-BBB1-CF319A98E2D7}"/>
              </a:ext>
            </a:extLst>
          </p:cNvPr>
          <p:cNvSpPr/>
          <p:nvPr/>
        </p:nvSpPr>
        <p:spPr>
          <a:xfrm>
            <a:off x="4791918" y="2990067"/>
            <a:ext cx="1134973" cy="610789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성별 비만도 차이 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D7B89-B4EB-4B63-8829-5A84D06D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3" y="1641737"/>
            <a:ext cx="9526329" cy="1838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E8C40-0C76-4DD6-A4D8-57068C9E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73" y="3742658"/>
            <a:ext cx="9307224" cy="26483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89D48D-3D5A-41D2-B473-821BD1E883AE}"/>
              </a:ext>
            </a:extLst>
          </p:cNvPr>
          <p:cNvSpPr/>
          <p:nvPr/>
        </p:nvSpPr>
        <p:spPr>
          <a:xfrm>
            <a:off x="2127299" y="2362200"/>
            <a:ext cx="7774843" cy="641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C4C5A3-9E5B-40E6-9B98-E01A9D3F9C3A}"/>
              </a:ext>
            </a:extLst>
          </p:cNvPr>
          <p:cNvSpPr/>
          <p:nvPr/>
        </p:nvSpPr>
        <p:spPr>
          <a:xfrm flipV="1">
            <a:off x="2954890" y="5632627"/>
            <a:ext cx="239840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0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8063" y="17507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C9BEB-6A86-44DD-871D-775D3A97D113}"/>
              </a:ext>
            </a:extLst>
          </p:cNvPr>
          <p:cNvSpPr txBox="1"/>
          <p:nvPr/>
        </p:nvSpPr>
        <p:spPr>
          <a:xfrm>
            <a:off x="946346" y="3159761"/>
            <a:ext cx="10519226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데이터상 비만 비율이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지나치게 높았고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연령이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한쪽으로 치중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있어 유효한 검사로 보기는 힘들지만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나이가 들수록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01718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비만율이 감소하는 것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남성이 여성보다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01718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비만인 사람은 적으나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1718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BMI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01718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600" b="1" dirty="0" err="1">
                <a:solidFill>
                  <a:schemeClr val="bg1"/>
                </a:solidFill>
                <a:highlight>
                  <a:srgbClr val="01718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높은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비슷한 결과도 보임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3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2244914" y="2921621"/>
              <a:ext cx="831830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0" dirty="0">
                  <a:solidFill>
                    <a:schemeClr val="bg1"/>
                  </a:solidFill>
                  <a:latin typeface="+mj-ea"/>
                  <a:ea typeface="+mj-ea"/>
                </a:rPr>
                <a:t>식</a:t>
              </a:r>
              <a:r>
                <a:rPr lang="en-US" altLang="ko-KR" sz="7000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7000" dirty="0">
                  <a:solidFill>
                    <a:schemeClr val="bg1"/>
                  </a:solidFill>
                  <a:latin typeface="+mj-ea"/>
                  <a:ea typeface="+mj-ea"/>
                </a:rPr>
                <a:t>食</a:t>
              </a:r>
              <a:r>
                <a:rPr lang="en-US" altLang="ko-KR" sz="7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sz="7000" dirty="0">
                  <a:solidFill>
                    <a:schemeClr val="bg1"/>
                  </a:solidFill>
                  <a:latin typeface="+mj-ea"/>
                  <a:ea typeface="+mj-ea"/>
                </a:rPr>
                <a:t>과 비만의 관계</a:t>
              </a: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11029443" y="6014752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장재웅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BA12BE48-FEE0-4B70-8D30-5195B63BC07B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AD230-127D-4467-8994-C7DC3604A63B}"/>
              </a:ext>
            </a:extLst>
          </p:cNvPr>
          <p:cNvSpPr txBox="1"/>
          <p:nvPr/>
        </p:nvSpPr>
        <p:spPr>
          <a:xfrm>
            <a:off x="1159727" y="244760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소주제 선정 이유</a:t>
            </a: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1B4F8C57-E3F8-4977-9039-634D7D3D8B7C}"/>
              </a:ext>
            </a:extLst>
          </p:cNvPr>
          <p:cNvSpPr/>
          <p:nvPr/>
        </p:nvSpPr>
        <p:spPr>
          <a:xfrm>
            <a:off x="514350" y="1026083"/>
            <a:ext cx="3933825" cy="677075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2DC08-EBBA-4257-AA58-73250CF3FF77}"/>
              </a:ext>
            </a:extLst>
          </p:cNvPr>
          <p:cNvSpPr txBox="1"/>
          <p:nvPr/>
        </p:nvSpPr>
        <p:spPr>
          <a:xfrm>
            <a:off x="687789" y="1148562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가장 근본적 원인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1A3B20-5DF8-4607-B476-744D8762E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25"/>
          <a:stretch/>
        </p:blipFill>
        <p:spPr>
          <a:xfrm>
            <a:off x="514350" y="1947910"/>
            <a:ext cx="9658846" cy="10535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25C91F-2579-4E78-99BE-960E946AE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39"/>
          <a:stretch/>
        </p:blipFill>
        <p:spPr>
          <a:xfrm>
            <a:off x="514350" y="3093959"/>
            <a:ext cx="7607691" cy="12477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5CAAA6-C7A8-4C01-A08C-59B02DC79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4434154"/>
            <a:ext cx="6343976" cy="108590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6508BF8-55D8-4F8E-AA72-C91465895368}"/>
              </a:ext>
            </a:extLst>
          </p:cNvPr>
          <p:cNvSpPr/>
          <p:nvPr/>
        </p:nvSpPr>
        <p:spPr>
          <a:xfrm>
            <a:off x="6156495" y="5702785"/>
            <a:ext cx="153563" cy="1465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9B1D03-0ADE-4B17-802F-E60150E751DB}"/>
              </a:ext>
            </a:extLst>
          </p:cNvPr>
          <p:cNvSpPr/>
          <p:nvPr/>
        </p:nvSpPr>
        <p:spPr>
          <a:xfrm>
            <a:off x="6156495" y="5958801"/>
            <a:ext cx="153563" cy="1465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02F682-3575-464C-90E6-E746CC8211A7}"/>
              </a:ext>
            </a:extLst>
          </p:cNvPr>
          <p:cNvSpPr/>
          <p:nvPr/>
        </p:nvSpPr>
        <p:spPr>
          <a:xfrm>
            <a:off x="6156495" y="6214817"/>
            <a:ext cx="153563" cy="1465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62AD73-5C04-42FB-B141-2C4547D01644}"/>
              </a:ext>
            </a:extLst>
          </p:cNvPr>
          <p:cNvSpPr/>
          <p:nvPr/>
        </p:nvSpPr>
        <p:spPr>
          <a:xfrm>
            <a:off x="687789" y="2226669"/>
            <a:ext cx="4051735" cy="258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834E84-2D24-4853-8FD8-F528E06776C5}"/>
              </a:ext>
            </a:extLst>
          </p:cNvPr>
          <p:cNvSpPr/>
          <p:nvPr/>
        </p:nvSpPr>
        <p:spPr>
          <a:xfrm>
            <a:off x="687789" y="3364434"/>
            <a:ext cx="5077817" cy="4816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C6A0B7-3151-417F-9777-313705205DDC}"/>
              </a:ext>
            </a:extLst>
          </p:cNvPr>
          <p:cNvSpPr/>
          <p:nvPr/>
        </p:nvSpPr>
        <p:spPr>
          <a:xfrm>
            <a:off x="616828" y="4725563"/>
            <a:ext cx="2656866" cy="223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6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02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FAVC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599413-08ED-8D7C-6508-A29F9A51296A}"/>
              </a:ext>
            </a:extLst>
          </p:cNvPr>
          <p:cNvCxnSpPr/>
          <p:nvPr/>
        </p:nvCxnSpPr>
        <p:spPr>
          <a:xfrm>
            <a:off x="6096000" y="3303113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927AB-9F81-D25C-98D5-9DA49F68AC2B}"/>
              </a:ext>
            </a:extLst>
          </p:cNvPr>
          <p:cNvSpPr txBox="1"/>
          <p:nvPr/>
        </p:nvSpPr>
        <p:spPr>
          <a:xfrm>
            <a:off x="6321286" y="2433854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고칼로리 음식 섭취 빈도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FACCF5-6ADD-BE14-6AF4-03098923683E}"/>
              </a:ext>
            </a:extLst>
          </p:cNvPr>
          <p:cNvSpPr txBox="1"/>
          <p:nvPr/>
        </p:nvSpPr>
        <p:spPr>
          <a:xfrm>
            <a:off x="6321286" y="3659247"/>
            <a:ext cx="46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대체적으로 고칼로리 음식 소비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003FFF1-6C6C-421D-9581-C3A5AE86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980000"/>
            <a:ext cx="5400000" cy="3979311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65E9DA7-85B8-4A18-A7E0-F34CB2C4D364}"/>
              </a:ext>
            </a:extLst>
          </p:cNvPr>
          <p:cNvGraphicFramePr>
            <a:graphicFrameLocks noGrp="1"/>
          </p:cNvGraphicFramePr>
          <p:nvPr/>
        </p:nvGraphicFramePr>
        <p:xfrm>
          <a:off x="1201607" y="461955"/>
          <a:ext cx="7579424" cy="337820"/>
        </p:xfrm>
        <a:graphic>
          <a:graphicData uri="http://schemas.openxmlformats.org/drawingml/2006/table">
            <a:tbl>
              <a:tblPr/>
              <a:tblGrid>
                <a:gridCol w="7579424">
                  <a:extLst>
                    <a:ext uri="{9D8B030D-6E8A-4147-A177-3AD203B41FA5}">
                      <a16:colId xmlns:a16="http://schemas.microsoft.com/office/drawing/2014/main" val="3303877153"/>
                    </a:ext>
                  </a:extLst>
                </a:gridCol>
              </a:tblGrid>
              <a:tr h="293953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solidFill>
                            <a:srgbClr val="1F1F1F"/>
                          </a:solidFill>
                          <a:effectLst/>
                          <a:latin typeface="ElsevierGulliver"/>
                        </a:rPr>
                        <a:t>Consume high-calorie foods frequently</a:t>
                      </a:r>
                      <a:endParaRPr lang="ko-KR" altLang="en-US" dirty="0"/>
                    </a:p>
                  </a:txBody>
                  <a:tcPr marL="31750" marR="31750" marT="31750" marB="3175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36868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1C976F0-CAB7-4689-B28A-F965CE973B44}"/>
              </a:ext>
            </a:extLst>
          </p:cNvPr>
          <p:cNvSpPr txBox="1"/>
          <p:nvPr/>
        </p:nvSpPr>
        <p:spPr>
          <a:xfrm>
            <a:off x="6321286" y="4029197"/>
            <a:ext cx="46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비만 확률 낮추는 방법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고칼로리 음식 </a:t>
            </a:r>
            <a:r>
              <a:rPr lang="ko-KR" altLang="en-US" sz="1600" dirty="0">
                <a:solidFill>
                  <a:srgbClr val="C00000"/>
                </a:solidFill>
              </a:rPr>
              <a:t>적게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4C2EA-6704-44B8-A652-7E5CD3D1BDA3}"/>
              </a:ext>
            </a:extLst>
          </p:cNvPr>
          <p:cNvSpPr/>
          <p:nvPr/>
        </p:nvSpPr>
        <p:spPr>
          <a:xfrm>
            <a:off x="3792186" y="3334510"/>
            <a:ext cx="1470849" cy="132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93A58E-AAF2-4CF4-AFA8-6CEDFFFF6EAE}"/>
              </a:ext>
            </a:extLst>
          </p:cNvPr>
          <p:cNvSpPr/>
          <p:nvPr/>
        </p:nvSpPr>
        <p:spPr>
          <a:xfrm>
            <a:off x="4049361" y="3762229"/>
            <a:ext cx="1470849" cy="132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3F3440-6A32-4A07-A228-479B5F9E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10" y="4966313"/>
            <a:ext cx="6407479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02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FCVC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599413-08ED-8D7C-6508-A29F9A51296A}"/>
              </a:ext>
            </a:extLst>
          </p:cNvPr>
          <p:cNvCxnSpPr/>
          <p:nvPr/>
        </p:nvCxnSpPr>
        <p:spPr>
          <a:xfrm>
            <a:off x="6096000" y="3303113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927AB-9F81-D25C-98D5-9DA49F68AC2B}"/>
              </a:ext>
            </a:extLst>
          </p:cNvPr>
          <p:cNvSpPr txBox="1"/>
          <p:nvPr/>
        </p:nvSpPr>
        <p:spPr>
          <a:xfrm>
            <a:off x="6321286" y="2433854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식사시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채소 섭취 빈도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FACCF5-6ADD-BE14-6AF4-03098923683E}"/>
              </a:ext>
            </a:extLst>
          </p:cNvPr>
          <p:cNvSpPr txBox="1"/>
          <p:nvPr/>
        </p:nvSpPr>
        <p:spPr>
          <a:xfrm>
            <a:off x="6460889" y="4563887"/>
            <a:ext cx="46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비만 확률 낮추는 방법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채소 </a:t>
            </a:r>
            <a:r>
              <a:rPr lang="ko-KR" altLang="en-US" sz="1600" dirty="0">
                <a:solidFill>
                  <a:srgbClr val="C00000"/>
                </a:solidFill>
              </a:rPr>
              <a:t>적당히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섭취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B15161-8834-4809-B01B-FB7D01D4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980000"/>
            <a:ext cx="5400000" cy="41872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95F9D6-416B-4DE5-85B5-24A68FDB545F}"/>
              </a:ext>
            </a:extLst>
          </p:cNvPr>
          <p:cNvGraphicFramePr>
            <a:graphicFrameLocks noGrp="1"/>
          </p:cNvGraphicFramePr>
          <p:nvPr/>
        </p:nvGraphicFramePr>
        <p:xfrm>
          <a:off x="1159727" y="461955"/>
          <a:ext cx="7579424" cy="337820"/>
        </p:xfrm>
        <a:graphic>
          <a:graphicData uri="http://schemas.openxmlformats.org/drawingml/2006/table">
            <a:tbl>
              <a:tblPr/>
              <a:tblGrid>
                <a:gridCol w="7579424">
                  <a:extLst>
                    <a:ext uri="{9D8B030D-6E8A-4147-A177-3AD203B41FA5}">
                      <a16:colId xmlns:a16="http://schemas.microsoft.com/office/drawing/2014/main" val="3303877153"/>
                    </a:ext>
                  </a:extLst>
                </a:gridCol>
              </a:tblGrid>
              <a:tr h="29395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Number of meals where you usually eat vegetables</a:t>
                      </a:r>
                    </a:p>
                  </a:txBody>
                  <a:tcPr marL="31750" marR="31750" marT="31750" marB="3175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36868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A426150-5361-4A2D-88DE-3807F3FAAA7F}"/>
              </a:ext>
            </a:extLst>
          </p:cNvPr>
          <p:cNvSpPr/>
          <p:nvPr/>
        </p:nvSpPr>
        <p:spPr>
          <a:xfrm>
            <a:off x="3942080" y="5212080"/>
            <a:ext cx="970280" cy="12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85CB3-5D94-4792-966E-A2BC8A04FDCF}"/>
              </a:ext>
            </a:extLst>
          </p:cNvPr>
          <p:cNvSpPr/>
          <p:nvPr/>
        </p:nvSpPr>
        <p:spPr>
          <a:xfrm>
            <a:off x="1635760" y="3108960"/>
            <a:ext cx="990600" cy="12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5AD121-B604-42F1-9BB5-6153A0E59B23}"/>
              </a:ext>
            </a:extLst>
          </p:cNvPr>
          <p:cNvSpPr/>
          <p:nvPr/>
        </p:nvSpPr>
        <p:spPr>
          <a:xfrm>
            <a:off x="599440" y="5064760"/>
            <a:ext cx="97028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5A182-0B32-4DD3-853A-B5EF5D8A298C}"/>
              </a:ext>
            </a:extLst>
          </p:cNvPr>
          <p:cNvSpPr txBox="1"/>
          <p:nvPr/>
        </p:nvSpPr>
        <p:spPr>
          <a:xfrm>
            <a:off x="6460889" y="3554887"/>
            <a:ext cx="46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채소 섭취 많음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Noraml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채식주의자로 추정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1DA0A-49AB-459A-9AE3-E40F00D8A8B0}"/>
              </a:ext>
            </a:extLst>
          </p:cNvPr>
          <p:cNvSpPr txBox="1"/>
          <p:nvPr/>
        </p:nvSpPr>
        <p:spPr>
          <a:xfrm>
            <a:off x="6460889" y="4056325"/>
            <a:ext cx="46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채소 섭취 많음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Noraml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식사량이 많은 사람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34A9E7-3B02-45BF-9887-9E8E857B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24" y="5363181"/>
            <a:ext cx="4648439" cy="3238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5A840D-96AC-4116-B2C9-F7FAE4E50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41" y="5724448"/>
            <a:ext cx="6007409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150612A-D76B-4264-BE1C-5E27AA552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5"/>
          <a:stretch/>
        </p:blipFill>
        <p:spPr>
          <a:xfrm>
            <a:off x="6684498" y="2200326"/>
            <a:ext cx="4290787" cy="1935860"/>
          </a:xfrm>
          <a:prstGeom prst="rect">
            <a:avLst/>
          </a:prstGeom>
        </p:spPr>
      </p:pic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NCP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599413-08ED-8D7C-6508-A29F9A51296A}"/>
              </a:ext>
            </a:extLst>
          </p:cNvPr>
          <p:cNvCxnSpPr/>
          <p:nvPr/>
        </p:nvCxnSpPr>
        <p:spPr>
          <a:xfrm>
            <a:off x="6096000" y="2067627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927AB-9F81-D25C-98D5-9DA49F68AC2B}"/>
              </a:ext>
            </a:extLst>
          </p:cNvPr>
          <p:cNvSpPr txBox="1"/>
          <p:nvPr/>
        </p:nvSpPr>
        <p:spPr>
          <a:xfrm>
            <a:off x="6321286" y="128910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일일 식사 횟수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BAC0372-97F5-4B73-9620-59BE8AC2C1AA}"/>
              </a:ext>
            </a:extLst>
          </p:cNvPr>
          <p:cNvGraphicFramePr>
            <a:graphicFrameLocks noGrp="1"/>
          </p:cNvGraphicFramePr>
          <p:nvPr/>
        </p:nvGraphicFramePr>
        <p:xfrm>
          <a:off x="1250468" y="481703"/>
          <a:ext cx="7579424" cy="337820"/>
        </p:xfrm>
        <a:graphic>
          <a:graphicData uri="http://schemas.openxmlformats.org/drawingml/2006/table">
            <a:tbl>
              <a:tblPr/>
              <a:tblGrid>
                <a:gridCol w="7579424">
                  <a:extLst>
                    <a:ext uri="{9D8B030D-6E8A-4147-A177-3AD203B41FA5}">
                      <a16:colId xmlns:a16="http://schemas.microsoft.com/office/drawing/2014/main" val="3303877153"/>
                    </a:ext>
                  </a:extLst>
                </a:gridCol>
              </a:tblGrid>
              <a:tr h="293953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solidFill>
                            <a:srgbClr val="1F1F1F"/>
                          </a:solidFill>
                          <a:effectLst/>
                          <a:latin typeface="ElsevierGulliver"/>
                        </a:rPr>
                        <a:t>Number of main meals a day</a:t>
                      </a:r>
                      <a:endParaRPr lang="ko-KR" altLang="en-US" dirty="0"/>
                    </a:p>
                  </a:txBody>
                  <a:tcPr marL="31750" marR="31750" marT="31750" marB="3175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36868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B3251D1-2033-4FCF-A9D8-9FFD9647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980000"/>
            <a:ext cx="5400000" cy="4575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32F4A3-E436-45E8-A1A6-DDB4B7B6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85" y="4136186"/>
            <a:ext cx="4496031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3073730" y="2921621"/>
              <a:ext cx="593303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b="1" dirty="0">
                  <a:solidFill>
                    <a:schemeClr val="bg1"/>
                  </a:solidFill>
                </a:rPr>
                <a:t>가족력</a:t>
              </a:r>
              <a:r>
                <a:rPr lang="en-US" altLang="ko-KR" sz="50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5000" b="1" dirty="0">
                  <a:solidFill>
                    <a:schemeClr val="bg1"/>
                  </a:solidFill>
                </a:rPr>
                <a:t>흡연</a:t>
              </a:r>
              <a:r>
                <a:rPr lang="en-US" altLang="ko-KR" sz="50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5000" b="1" dirty="0">
                  <a:solidFill>
                    <a:schemeClr val="bg1"/>
                  </a:solidFill>
                </a:rPr>
                <a:t>음주가</a:t>
              </a:r>
              <a:br>
                <a:rPr lang="en-US" altLang="ko-KR" sz="5000" b="1" dirty="0">
                  <a:solidFill>
                    <a:schemeClr val="bg1"/>
                  </a:solidFill>
                </a:rPr>
              </a:br>
              <a:r>
                <a:rPr lang="ko-KR" altLang="en-US" sz="5000" b="1" dirty="0">
                  <a:solidFill>
                    <a:schemeClr val="bg1"/>
                  </a:solidFill>
                </a:rPr>
                <a:t>비만에 미치는 영향</a:t>
              </a: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10402669" y="601475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작성자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김태헌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27366-1879-8DF7-0551-440CB3DDA2FD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CH2O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599413-08ED-8D7C-6508-A29F9A51296A}"/>
              </a:ext>
            </a:extLst>
          </p:cNvPr>
          <p:cNvCxnSpPr/>
          <p:nvPr/>
        </p:nvCxnSpPr>
        <p:spPr>
          <a:xfrm>
            <a:off x="6096000" y="3303113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927AB-9F81-D25C-98D5-9DA49F68AC2B}"/>
              </a:ext>
            </a:extLst>
          </p:cNvPr>
          <p:cNvSpPr txBox="1"/>
          <p:nvPr/>
        </p:nvSpPr>
        <p:spPr>
          <a:xfrm>
            <a:off x="6321286" y="243385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일일 물 섭취량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A8A471-CA08-40CB-92D7-814C2865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980000"/>
            <a:ext cx="5382524" cy="396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47C5E62-5CB5-4B2B-846F-5771CDA179AB}"/>
              </a:ext>
            </a:extLst>
          </p:cNvPr>
          <p:cNvGraphicFramePr>
            <a:graphicFrameLocks noGrp="1"/>
          </p:cNvGraphicFramePr>
          <p:nvPr/>
        </p:nvGraphicFramePr>
        <p:xfrm>
          <a:off x="1243488" y="553015"/>
          <a:ext cx="7579424" cy="337820"/>
        </p:xfrm>
        <a:graphic>
          <a:graphicData uri="http://schemas.openxmlformats.org/drawingml/2006/table">
            <a:tbl>
              <a:tblPr/>
              <a:tblGrid>
                <a:gridCol w="7579424">
                  <a:extLst>
                    <a:ext uri="{9D8B030D-6E8A-4147-A177-3AD203B41FA5}">
                      <a16:colId xmlns:a16="http://schemas.microsoft.com/office/drawing/2014/main" val="3303877153"/>
                    </a:ext>
                  </a:extLst>
                </a:gridCol>
              </a:tblGrid>
              <a:tr h="293953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solidFill>
                            <a:srgbClr val="1F1F1F"/>
                          </a:solidFill>
                          <a:effectLst/>
                          <a:latin typeface="ElsevierGulliver"/>
                        </a:rPr>
                        <a:t>Liters of water you drink a day</a:t>
                      </a:r>
                      <a:endParaRPr lang="ko-KR" altLang="en-US" dirty="0"/>
                    </a:p>
                  </a:txBody>
                  <a:tcPr marL="31750" marR="31750" marT="31750" marB="3175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3686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588EB46-C87E-4EAD-8393-377BB1314E55}"/>
              </a:ext>
            </a:extLst>
          </p:cNvPr>
          <p:cNvSpPr txBox="1"/>
          <p:nvPr/>
        </p:nvSpPr>
        <p:spPr>
          <a:xfrm>
            <a:off x="6460889" y="3554887"/>
            <a:ext cx="4676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논문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물이 비만에 미치는 영향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600" dirty="0"/>
              <a:t>The efficacy of water on obesity, </a:t>
            </a:r>
            <a:r>
              <a:rPr lang="ko-KR" altLang="en-US" sz="1600" dirty="0"/>
              <a:t>박영원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7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614" y="140060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물이 비만에 미치는 영향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47C5E62-5CB5-4B2B-846F-5771CDA179AB}"/>
              </a:ext>
            </a:extLst>
          </p:cNvPr>
          <p:cNvGraphicFramePr>
            <a:graphicFrameLocks noGrp="1"/>
          </p:cNvGraphicFramePr>
          <p:nvPr/>
        </p:nvGraphicFramePr>
        <p:xfrm>
          <a:off x="1243488" y="553015"/>
          <a:ext cx="7579424" cy="337820"/>
        </p:xfrm>
        <a:graphic>
          <a:graphicData uri="http://schemas.openxmlformats.org/drawingml/2006/table">
            <a:tbl>
              <a:tblPr/>
              <a:tblGrid>
                <a:gridCol w="7579424">
                  <a:extLst>
                    <a:ext uri="{9D8B030D-6E8A-4147-A177-3AD203B41FA5}">
                      <a16:colId xmlns:a16="http://schemas.microsoft.com/office/drawing/2014/main" val="3303877153"/>
                    </a:ext>
                  </a:extLst>
                </a:gridCol>
              </a:tblGrid>
              <a:tr h="293953"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8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800" dirty="0"/>
                        <a:t>The efficacy of water on obesity, </a:t>
                      </a:r>
                      <a:r>
                        <a:rPr lang="ko-KR" altLang="en-US" sz="1800" dirty="0"/>
                        <a:t>박영원</a:t>
                      </a:r>
                      <a:r>
                        <a:rPr lang="en-US" altLang="ko-KR" sz="18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ko-KR" alt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31750" marR="31750" marT="31750" marB="3175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36868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A7A9D-F02B-4644-AD43-2CB219B658A5}"/>
              </a:ext>
            </a:extLst>
          </p:cNvPr>
          <p:cNvSpPr/>
          <p:nvPr/>
        </p:nvSpPr>
        <p:spPr>
          <a:xfrm>
            <a:off x="1243488" y="1387738"/>
            <a:ext cx="7579424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0BFFFF-D045-4426-ADFC-9E8887F190C7}"/>
              </a:ext>
            </a:extLst>
          </p:cNvPr>
          <p:cNvSpPr/>
          <p:nvPr/>
        </p:nvSpPr>
        <p:spPr>
          <a:xfrm>
            <a:off x="1251788" y="3025175"/>
            <a:ext cx="7579424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4231A-B5B5-4105-948C-972407EDFA50}"/>
              </a:ext>
            </a:extLst>
          </p:cNvPr>
          <p:cNvSpPr/>
          <p:nvPr/>
        </p:nvSpPr>
        <p:spPr>
          <a:xfrm>
            <a:off x="1260082" y="4719125"/>
            <a:ext cx="7579423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42FF41-1126-40C3-860C-0AC0AEF3C86B}"/>
              </a:ext>
            </a:extLst>
          </p:cNvPr>
          <p:cNvSpPr/>
          <p:nvPr/>
        </p:nvSpPr>
        <p:spPr>
          <a:xfrm>
            <a:off x="1243488" y="13693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3F304E-C3A0-493C-A991-23B5BBF49D89}"/>
              </a:ext>
            </a:extLst>
          </p:cNvPr>
          <p:cNvSpPr/>
          <p:nvPr/>
        </p:nvSpPr>
        <p:spPr>
          <a:xfrm>
            <a:off x="1243488" y="3025175"/>
            <a:ext cx="1003659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330A32-D86B-4DE7-AC8E-00D858E63602}"/>
              </a:ext>
            </a:extLst>
          </p:cNvPr>
          <p:cNvSpPr/>
          <p:nvPr/>
        </p:nvSpPr>
        <p:spPr>
          <a:xfrm>
            <a:off x="1243488" y="4719125"/>
            <a:ext cx="1003659" cy="14172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08821-DC80-4146-9543-45A110BE8014}"/>
              </a:ext>
            </a:extLst>
          </p:cNvPr>
          <p:cNvSpPr txBox="1"/>
          <p:nvPr/>
        </p:nvSpPr>
        <p:spPr>
          <a:xfrm>
            <a:off x="1478436" y="1532014"/>
            <a:ext cx="552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</a:rPr>
              <a:t>함의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B13C1-0F57-4DCA-AC65-F8460E0C59F3}"/>
              </a:ext>
            </a:extLst>
          </p:cNvPr>
          <p:cNvSpPr txBox="1"/>
          <p:nvPr/>
        </p:nvSpPr>
        <p:spPr>
          <a:xfrm>
            <a:off x="1464981" y="3226928"/>
            <a:ext cx="552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FB89F-0320-4617-973D-D6C567858B9B}"/>
              </a:ext>
            </a:extLst>
          </p:cNvPr>
          <p:cNvSpPr txBox="1"/>
          <p:nvPr/>
        </p:nvSpPr>
        <p:spPr>
          <a:xfrm>
            <a:off x="1458015" y="4914528"/>
            <a:ext cx="5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</a:rPr>
              <a:t>결과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3AA05-2F54-46CA-922D-23083D37949B}"/>
              </a:ext>
            </a:extLst>
          </p:cNvPr>
          <p:cNvSpPr txBox="1"/>
          <p:nvPr/>
        </p:nvSpPr>
        <p:spPr>
          <a:xfrm>
            <a:off x="2404364" y="3301883"/>
            <a:ext cx="616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음식 섭취 후 </a:t>
            </a:r>
            <a:r>
              <a:rPr lang="en-US" altLang="ko-KR" sz="1600" dirty="0"/>
              <a:t>2</a:t>
            </a:r>
            <a:r>
              <a:rPr lang="ko-KR" altLang="en-US" sz="1600" dirty="0"/>
              <a:t>시간</a:t>
            </a:r>
            <a:endParaRPr lang="en-US" altLang="ko-KR" sz="1600" dirty="0"/>
          </a:p>
          <a:p>
            <a:pPr algn="just"/>
            <a:r>
              <a:rPr lang="en-US" altLang="ko-KR" sz="1200" dirty="0"/>
              <a:t>(</a:t>
            </a:r>
            <a:r>
              <a:rPr lang="ko-KR" altLang="en-US" sz="1200" dirty="0"/>
              <a:t>미토콘드리아가 물과 에너지를 생산하는 시간</a:t>
            </a:r>
            <a:r>
              <a:rPr lang="en-US" altLang="ko-KR" sz="1200" dirty="0"/>
              <a:t>)</a:t>
            </a:r>
          </a:p>
          <a:p>
            <a:pPr algn="just"/>
            <a:r>
              <a:rPr lang="en-US" altLang="ko-KR" sz="1600" dirty="0"/>
              <a:t>-&gt; </a:t>
            </a:r>
            <a:r>
              <a:rPr lang="ko-KR" altLang="en-US" sz="1600" dirty="0"/>
              <a:t>이때 물을 먹게 되면 미토콘드리아 활성화 저해</a:t>
            </a:r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38DD3-0692-461C-978E-6416CE6EC146}"/>
              </a:ext>
            </a:extLst>
          </p:cNvPr>
          <p:cNvSpPr txBox="1"/>
          <p:nvPr/>
        </p:nvSpPr>
        <p:spPr>
          <a:xfrm>
            <a:off x="2348520" y="5053027"/>
            <a:ext cx="6039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쥐 실험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물을 적정량보다 </a:t>
            </a:r>
            <a:r>
              <a:rPr lang="ko-KR" altLang="en-US" sz="1600" spc="-150" dirty="0">
                <a:solidFill>
                  <a:srgbClr val="C00000"/>
                </a:solidFill>
              </a:rPr>
              <a:t>과다 섭취한 실험군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체중 증가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8F7CD-2511-4D7E-BFCC-9ED63BADFB86}"/>
              </a:ext>
            </a:extLst>
          </p:cNvPr>
          <p:cNvSpPr txBox="1"/>
          <p:nvPr/>
        </p:nvSpPr>
        <p:spPr>
          <a:xfrm>
            <a:off x="2404364" y="1946484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미토콘드리아 대사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(TCA  CYCLE)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5104690" y="388335"/>
            <a:ext cx="210827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500" b="1" dirty="0">
                <a:solidFill>
                  <a:schemeClr val="accent6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2245-D1F6-8E19-9E27-D887708518B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231D6-ED03-42A8-89D8-1BFCEBDC48F9}"/>
              </a:ext>
            </a:extLst>
          </p:cNvPr>
          <p:cNvSpPr txBox="1"/>
          <p:nvPr/>
        </p:nvSpPr>
        <p:spPr>
          <a:xfrm>
            <a:off x="4205405" y="3206750"/>
            <a:ext cx="390683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고칼로리 음식 </a:t>
            </a:r>
            <a:r>
              <a:rPr lang="ko-KR" altLang="en-US" sz="3000" b="1" dirty="0">
                <a:solidFill>
                  <a:srgbClr val="C00000"/>
                </a:solidFill>
              </a:rPr>
              <a:t>적게</a:t>
            </a:r>
            <a:endParaRPr lang="en-US" altLang="ko-KR" sz="3000" b="1" dirty="0">
              <a:solidFill>
                <a:srgbClr val="C00000"/>
              </a:solidFill>
            </a:endParaRPr>
          </a:p>
          <a:p>
            <a:pPr algn="ctr"/>
            <a:endParaRPr lang="en-US" altLang="ko-KR" sz="30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3000" dirty="0"/>
              <a:t>식사 횟수 관련성 </a:t>
            </a:r>
            <a:r>
              <a:rPr lang="ko-KR" altLang="en-US" sz="3000" b="1" dirty="0">
                <a:solidFill>
                  <a:srgbClr val="C00000"/>
                </a:solidFill>
              </a:rPr>
              <a:t>적음</a:t>
            </a:r>
          </a:p>
          <a:p>
            <a:pPr algn="ctr"/>
            <a:endParaRPr lang="en-US" altLang="ko-KR" sz="3000" dirty="0">
              <a:solidFill>
                <a:srgbClr val="C00000"/>
              </a:solidFill>
            </a:endParaRPr>
          </a:p>
          <a:p>
            <a:pPr algn="ctr"/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채소 및 물 </a:t>
            </a:r>
            <a:r>
              <a:rPr lang="ko-KR" altLang="en-US" sz="3000" b="1" dirty="0">
                <a:solidFill>
                  <a:srgbClr val="C00000"/>
                </a:solidFill>
              </a:rPr>
              <a:t>적당히</a:t>
            </a:r>
            <a:endParaRPr lang="en-US" altLang="ko-KR" sz="3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9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4178057" y="388335"/>
            <a:ext cx="396153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0" b="1" dirty="0">
                <a:solidFill>
                  <a:schemeClr val="accent6">
                    <a:lumMod val="50000"/>
                  </a:schemeClr>
                </a:solidFill>
              </a:rPr>
              <a:t>reference</a:t>
            </a:r>
            <a:endParaRPr lang="ko-KR" altLang="en-US" sz="75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2245-D1F6-8E19-9E27-D887708518B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231D6-ED03-42A8-89D8-1BFCEBDC48F9}"/>
              </a:ext>
            </a:extLst>
          </p:cNvPr>
          <p:cNvSpPr txBox="1"/>
          <p:nvPr/>
        </p:nvSpPr>
        <p:spPr>
          <a:xfrm>
            <a:off x="241171" y="2678258"/>
            <a:ext cx="8217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https://m.health.chosun.com/svc/news_view.html?contid=2023042402257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68208-8B7E-4513-A6C4-0DE6918C37D5}"/>
              </a:ext>
            </a:extLst>
          </p:cNvPr>
          <p:cNvSpPr txBox="1"/>
          <p:nvPr/>
        </p:nvSpPr>
        <p:spPr>
          <a:xfrm>
            <a:off x="241171" y="3170704"/>
            <a:ext cx="7272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물이 비만에 미치는 영향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2000" dirty="0"/>
              <a:t>The efficacy of water on obesity, </a:t>
            </a:r>
            <a:r>
              <a:rPr lang="ko-KR" altLang="en-US" sz="2000" dirty="0"/>
              <a:t>박영원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2468272" y="2494937"/>
              <a:ext cx="732925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칼로리 섭취 모니터링</a:t>
              </a:r>
              <a:r>
                <a:rPr lang="en-US" altLang="ko-KR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/>
              <a:r>
                <a:rPr lang="ko-KR" altLang="en-US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교통수단</a:t>
              </a:r>
              <a:r>
                <a:rPr lang="en-US" altLang="ko-KR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신체 활동과 </a:t>
              </a:r>
              <a:endParaRPr lang="en-US" altLang="ko-KR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5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비만 여부의 분석</a:t>
              </a: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E27366-1879-8DF7-0551-440CB3DDA2FD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-202555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3484-5FB1-03C3-E967-B3AAD38864FF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361BF-24AD-BD18-8407-3DD219FC341F}"/>
              </a:ext>
            </a:extLst>
          </p:cNvPr>
          <p:cNvSpPr txBox="1"/>
          <p:nvPr/>
        </p:nvSpPr>
        <p:spPr>
          <a:xfrm>
            <a:off x="2431903" y="310470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이송은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11415-9642-475B-A88F-6B09C0FD11CE}"/>
              </a:ext>
            </a:extLst>
          </p:cNvPr>
          <p:cNvSpPr txBox="1"/>
          <p:nvPr/>
        </p:nvSpPr>
        <p:spPr>
          <a:xfrm>
            <a:off x="2485918" y="3892039"/>
            <a:ext cx="73404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pc="600" dirty="0">
                <a:solidFill>
                  <a:schemeClr val="bg1"/>
                </a:solidFill>
              </a:rPr>
              <a:t>칼로리 섭취 모니터링 여부와 비만 여부 분석</a:t>
            </a:r>
            <a:endParaRPr lang="en-US" altLang="ko-KR" sz="2000" b="1" spc="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600" dirty="0">
                <a:solidFill>
                  <a:schemeClr val="bg1"/>
                </a:solidFill>
              </a:rPr>
              <a:t>사용한 교통수단과 비만 여부 분석</a:t>
            </a:r>
          </a:p>
          <a:p>
            <a:pPr marL="342900" indent="-342900">
              <a:buFontTx/>
              <a:buChar char="-"/>
            </a:pPr>
            <a:r>
              <a:rPr lang="ko-KR" altLang="en-US" sz="2000" b="1" spc="600" dirty="0">
                <a:solidFill>
                  <a:schemeClr val="bg1"/>
                </a:solidFill>
              </a:rPr>
              <a:t>신체 활동 빈도와 비만 여부 분석</a:t>
            </a:r>
            <a:endParaRPr lang="en-US" altLang="ko-KR" sz="2000" b="1" spc="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600" dirty="0">
                <a:solidFill>
                  <a:schemeClr val="bg1"/>
                </a:solidFill>
              </a:rPr>
              <a:t>결론</a:t>
            </a:r>
            <a:endParaRPr lang="en-US" altLang="ko-KR" sz="2000" b="1" spc="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spc="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600" dirty="0">
                <a:solidFill>
                  <a:schemeClr val="bg1"/>
                </a:solidFill>
              </a:rPr>
              <a:t>최종 결론</a:t>
            </a:r>
          </a:p>
          <a:p>
            <a:endParaRPr lang="ko-KR" altLang="en-US" sz="20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9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D8355-63EE-4EB8-8E86-74E2A3ECA117}"/>
              </a:ext>
            </a:extLst>
          </p:cNvPr>
          <p:cNvSpPr/>
          <p:nvPr/>
        </p:nvSpPr>
        <p:spPr>
          <a:xfrm>
            <a:off x="6704224" y="2384384"/>
            <a:ext cx="4425485" cy="26586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3387" y="328963"/>
            <a:ext cx="6994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칼로리 섭취 모니터링 여부와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B7D72F-2488-40F3-CB0C-80305622BE6A}"/>
              </a:ext>
            </a:extLst>
          </p:cNvPr>
          <p:cNvSpPr/>
          <p:nvPr/>
        </p:nvSpPr>
        <p:spPr>
          <a:xfrm>
            <a:off x="433803" y="1258588"/>
            <a:ext cx="6076956" cy="3811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560A3-2EEB-7FBA-827F-3E624B5685CC}"/>
              </a:ext>
            </a:extLst>
          </p:cNvPr>
          <p:cNvSpPr txBox="1"/>
          <p:nvPr/>
        </p:nvSpPr>
        <p:spPr>
          <a:xfrm>
            <a:off x="852667" y="5350330"/>
            <a:ext cx="4980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데이터에서 모니터링을 하지 않는 사람이 비만일 비율이 가장 높고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모니터링 하는 사람이 비만일 비율이 가장 낮았다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35AF93-C8BD-441F-976E-A7CB23F4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9" y="1507670"/>
            <a:ext cx="5889732" cy="34001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8C653C-9470-4542-AC79-7574FF32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97" y="2576902"/>
            <a:ext cx="4176145" cy="2286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B94576-F3A5-437F-A438-44AB28F9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007" y="4328932"/>
            <a:ext cx="882527" cy="6603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5BE184-D2CC-4CFE-B345-94C80CAE2DA9}"/>
              </a:ext>
            </a:extLst>
          </p:cNvPr>
          <p:cNvSpPr txBox="1"/>
          <p:nvPr/>
        </p:nvSpPr>
        <p:spPr>
          <a:xfrm>
            <a:off x="6807843" y="5350330"/>
            <a:ext cx="498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수 차이가 크므로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비만에 대해 모델이 더 잘 작동하는 반면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비만이 아닌 경우를 예측하는 데 어렵다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정확도는 높지만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비만이 아닌 경우에 대한 정확한 예측이 부족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7C66DF-89BA-46B4-AB9F-AE8B6BCE97D4}"/>
              </a:ext>
            </a:extLst>
          </p:cNvPr>
          <p:cNvCxnSpPr/>
          <p:nvPr/>
        </p:nvCxnSpPr>
        <p:spPr>
          <a:xfrm>
            <a:off x="756542" y="5236085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FE322B-0B25-4CDD-87BB-0064B8FDC979}"/>
              </a:ext>
            </a:extLst>
          </p:cNvPr>
          <p:cNvCxnSpPr/>
          <p:nvPr/>
        </p:nvCxnSpPr>
        <p:spPr>
          <a:xfrm>
            <a:off x="6807843" y="5234626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0AE0B4-BB36-4EDC-BB56-54EFDEAA8579}"/>
              </a:ext>
            </a:extLst>
          </p:cNvPr>
          <p:cNvSpPr/>
          <p:nvPr/>
        </p:nvSpPr>
        <p:spPr>
          <a:xfrm>
            <a:off x="6860397" y="2576903"/>
            <a:ext cx="2018357" cy="264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603EE0-41D8-4948-A75B-CF94CA7721B2}"/>
              </a:ext>
            </a:extLst>
          </p:cNvPr>
          <p:cNvSpPr/>
          <p:nvPr/>
        </p:nvSpPr>
        <p:spPr>
          <a:xfrm>
            <a:off x="728646" y="2942910"/>
            <a:ext cx="6251252" cy="3133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6994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칼로리 섭취 모니터링 여부와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DD5E73-3DC1-4250-BC67-009E862A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46" y="1401361"/>
            <a:ext cx="7876681" cy="1087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A62184-EE8E-481C-A3DD-7CA8080B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9" y="3110621"/>
            <a:ext cx="5970485" cy="280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4EF117-4802-4976-B034-A7487F8242C4}"/>
              </a:ext>
            </a:extLst>
          </p:cNvPr>
          <p:cNvSpPr txBox="1"/>
          <p:nvPr/>
        </p:nvSpPr>
        <p:spPr>
          <a:xfrm>
            <a:off x="6979898" y="3798153"/>
            <a:ext cx="498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처리 후 다시 분석을 해보았을 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 보다 모델의 정확도가 낮아졌고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비만이 아닌 경우를 예측하는 것이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아주 미세한 정도로 증가하였지만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여전히 낮은 수치로 예측이 어렵다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70040-24E1-4045-88F5-2BFC109A2562}"/>
              </a:ext>
            </a:extLst>
          </p:cNvPr>
          <p:cNvSpPr/>
          <p:nvPr/>
        </p:nvSpPr>
        <p:spPr>
          <a:xfrm>
            <a:off x="874176" y="3138541"/>
            <a:ext cx="2916046" cy="26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사용한 교통수단과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9AD4F4-2DCF-4B60-9784-4CDC34F2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44" y="1548383"/>
            <a:ext cx="5591330" cy="4791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D16470-501F-4591-A898-EEE055804116}"/>
              </a:ext>
            </a:extLst>
          </p:cNvPr>
          <p:cNvSpPr txBox="1"/>
          <p:nvPr/>
        </p:nvSpPr>
        <p:spPr>
          <a:xfrm>
            <a:off x="6784692" y="3528426"/>
            <a:ext cx="498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대중교통을 타는 사람 중 비만인 비율이 가장 높았고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자전거를 타는 사람 중 비만인 사람의 비율이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낮았다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06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사용한 교통수단과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DAB48-CEBB-4F3B-8675-A6A9DAE3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50" y="1280186"/>
            <a:ext cx="7465707" cy="51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91E1A21F-F31B-4B33-A6E3-F3C2EB4E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E9CA44-7137-4F4B-298F-A96DC36AEB02}"/>
              </a:ext>
            </a:extLst>
          </p:cNvPr>
          <p:cNvCxnSpPr>
            <a:cxnSpLocks/>
          </p:cNvCxnSpPr>
          <p:nvPr/>
        </p:nvCxnSpPr>
        <p:spPr>
          <a:xfrm>
            <a:off x="970156" y="1293541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FB5E41-E1F8-83F1-11C0-E8DBC40184CC}"/>
              </a:ext>
            </a:extLst>
          </p:cNvPr>
          <p:cNvSpPr txBox="1"/>
          <p:nvPr/>
        </p:nvSpPr>
        <p:spPr>
          <a:xfrm>
            <a:off x="970156" y="634505"/>
            <a:ext cx="10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16D26-4909-CDA9-96C6-7A230DCEE617}"/>
              </a:ext>
            </a:extLst>
          </p:cNvPr>
          <p:cNvSpPr txBox="1"/>
          <p:nvPr/>
        </p:nvSpPr>
        <p:spPr>
          <a:xfrm>
            <a:off x="1680117" y="753825"/>
            <a:ext cx="252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FFD3C-8111-884F-54EE-C41465E2B148}"/>
              </a:ext>
            </a:extLst>
          </p:cNvPr>
          <p:cNvSpPr txBox="1"/>
          <p:nvPr/>
        </p:nvSpPr>
        <p:spPr>
          <a:xfrm>
            <a:off x="2626112" y="2140633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가족력과 비만의 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4978B-DB62-97C0-EFEF-AB601ED7FCDB}"/>
              </a:ext>
            </a:extLst>
          </p:cNvPr>
          <p:cNvSpPr txBox="1"/>
          <p:nvPr/>
        </p:nvSpPr>
        <p:spPr>
          <a:xfrm>
            <a:off x="1680117" y="2094467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2992-161B-E064-929E-2AA14EE5D2B5}"/>
              </a:ext>
            </a:extLst>
          </p:cNvPr>
          <p:cNvSpPr txBox="1"/>
          <p:nvPr/>
        </p:nvSpPr>
        <p:spPr>
          <a:xfrm>
            <a:off x="2626112" y="3127955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흡연과 비만의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BED93-DC1E-5B99-4ADF-5DD380FB33AB}"/>
              </a:ext>
            </a:extLst>
          </p:cNvPr>
          <p:cNvSpPr txBox="1"/>
          <p:nvPr/>
        </p:nvSpPr>
        <p:spPr>
          <a:xfrm>
            <a:off x="1680117" y="3081789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CC41A-1BA8-FDB9-6111-E762A3CA9124}"/>
              </a:ext>
            </a:extLst>
          </p:cNvPr>
          <p:cNvSpPr txBox="1"/>
          <p:nvPr/>
        </p:nvSpPr>
        <p:spPr>
          <a:xfrm>
            <a:off x="2626112" y="4115277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음주와 비만의 관계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D3582-B8CB-6876-7185-2B7BA6734520}"/>
              </a:ext>
            </a:extLst>
          </p:cNvPr>
          <p:cNvSpPr txBox="1"/>
          <p:nvPr/>
        </p:nvSpPr>
        <p:spPr>
          <a:xfrm>
            <a:off x="1680117" y="4069111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553C-236F-4C70-5FF1-844C66E94DCA}"/>
              </a:ext>
            </a:extLst>
          </p:cNvPr>
          <p:cNvSpPr txBox="1"/>
          <p:nvPr/>
        </p:nvSpPr>
        <p:spPr>
          <a:xfrm>
            <a:off x="2626112" y="5102599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결론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54ACA-0455-09F1-D2A5-28FDC53E29B3}"/>
              </a:ext>
            </a:extLst>
          </p:cNvPr>
          <p:cNvSpPr txBox="1"/>
          <p:nvPr/>
        </p:nvSpPr>
        <p:spPr>
          <a:xfrm>
            <a:off x="1680117" y="5056433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409D9D-3156-482B-1AD2-D387E9782768}"/>
              </a:ext>
            </a:extLst>
          </p:cNvPr>
          <p:cNvCxnSpPr>
            <a:cxnSpLocks/>
          </p:cNvCxnSpPr>
          <p:nvPr/>
        </p:nvCxnSpPr>
        <p:spPr>
          <a:xfrm>
            <a:off x="970156" y="6319024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A040E4-DB41-7D4F-8482-9E08206CE20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신체 활동 빈도와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555B5A-0FE9-45EA-A413-3E93F219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0" y="1804252"/>
            <a:ext cx="6703813" cy="32494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C71EEE-3E7B-4585-8B8C-4697C56EBF56}"/>
              </a:ext>
            </a:extLst>
          </p:cNvPr>
          <p:cNvSpPr/>
          <p:nvPr/>
        </p:nvSpPr>
        <p:spPr>
          <a:xfrm>
            <a:off x="1057004" y="5420166"/>
            <a:ext cx="2413322" cy="7954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90D45-A11D-4F39-B1A0-6FAA142D8D61}"/>
              </a:ext>
            </a:extLst>
          </p:cNvPr>
          <p:cNvSpPr txBox="1"/>
          <p:nvPr/>
        </p:nvSpPr>
        <p:spPr>
          <a:xfrm>
            <a:off x="1159727" y="5494719"/>
            <a:ext cx="2189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Inter"/>
              </a:rPr>
              <a:t>0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Inter"/>
              </a:rPr>
              <a:t>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Inter"/>
              </a:rPr>
              <a:t>: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Inter"/>
              </a:rPr>
              <a:t> 신체 활동이 없음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C4043"/>
                </a:solidFill>
                <a:effectLst/>
                <a:latin typeface="Inter"/>
              </a:rPr>
              <a:t>3 :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Inter"/>
              </a:rPr>
              <a:t> 높은 운동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A5114-A4D4-4094-A464-A9FF157E8D14}"/>
              </a:ext>
            </a:extLst>
          </p:cNvPr>
          <p:cNvSpPr txBox="1"/>
          <p:nvPr/>
        </p:nvSpPr>
        <p:spPr>
          <a:xfrm>
            <a:off x="7799737" y="3355331"/>
            <a:ext cx="389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C4043"/>
                </a:solidFill>
                <a:effectLst/>
                <a:latin typeface="Inter"/>
              </a:rPr>
              <a:t>신체 활동 빈도와 비만 여부에 대해서 나타나는 비율은 </a:t>
            </a:r>
            <a:r>
              <a:rPr lang="ko-KR" altLang="en-US" dirty="0">
                <a:solidFill>
                  <a:srgbClr val="3C4043"/>
                </a:solidFill>
                <a:latin typeface="Inter"/>
              </a:rPr>
              <a:t>비슷하다</a:t>
            </a:r>
            <a:r>
              <a:rPr lang="en-US" altLang="ko-KR" dirty="0">
                <a:solidFill>
                  <a:srgbClr val="3C4043"/>
                </a:solidFill>
                <a:latin typeface="Inter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57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40960A-BE6D-46AE-9E96-F75F5911F324}"/>
              </a:ext>
            </a:extLst>
          </p:cNvPr>
          <p:cNvSpPr/>
          <p:nvPr/>
        </p:nvSpPr>
        <p:spPr>
          <a:xfrm>
            <a:off x="561125" y="1201872"/>
            <a:ext cx="5024710" cy="3633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신체 활동 빈도와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E9CB9-89CB-4250-BB26-BA526311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3" y="1283056"/>
            <a:ext cx="4714794" cy="3465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9BE8D-FB8C-4227-91BC-44FB4F3D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00" y="5076310"/>
            <a:ext cx="4039164" cy="3715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730EBE-455A-46BA-AEC4-973C67ABC5EF}"/>
              </a:ext>
            </a:extLst>
          </p:cNvPr>
          <p:cNvSpPr txBox="1"/>
          <p:nvPr/>
        </p:nvSpPr>
        <p:spPr>
          <a:xfrm>
            <a:off x="488019" y="5699403"/>
            <a:ext cx="498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로지스틱 회귀분석을 한 결과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결정 계수가 너무 낮아서 이 모델에 대한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설명력이 낮다고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F6D59D8-428B-47F4-A1E7-6A8C330D3ACD}"/>
              </a:ext>
            </a:extLst>
          </p:cNvPr>
          <p:cNvCxnSpPr/>
          <p:nvPr/>
        </p:nvCxnSpPr>
        <p:spPr>
          <a:xfrm>
            <a:off x="508817" y="5531692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45C13C48-B144-413E-9F6C-6D19FDB7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00" y="2652900"/>
            <a:ext cx="5730127" cy="9326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110624-88CE-4376-9030-4D1341474384}"/>
              </a:ext>
            </a:extLst>
          </p:cNvPr>
          <p:cNvSpPr txBox="1"/>
          <p:nvPr/>
        </p:nvSpPr>
        <p:spPr>
          <a:xfrm>
            <a:off x="6600380" y="3969357"/>
            <a:ext cx="4980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생성한 모델에서 사용되는 상수항과 신체활동 빈도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p-value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유의미하다고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FB58DB-385A-4A76-A149-8179C2100268}"/>
              </a:ext>
            </a:extLst>
          </p:cNvPr>
          <p:cNvSpPr/>
          <p:nvPr/>
        </p:nvSpPr>
        <p:spPr>
          <a:xfrm>
            <a:off x="10792287" y="2546308"/>
            <a:ext cx="934369" cy="116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4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78BA2A-6F0F-4014-B0BB-923F84738A2A}"/>
              </a:ext>
            </a:extLst>
          </p:cNvPr>
          <p:cNvSpPr/>
          <p:nvPr/>
        </p:nvSpPr>
        <p:spPr>
          <a:xfrm>
            <a:off x="3001708" y="1862976"/>
            <a:ext cx="5274189" cy="2532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신체 활동 빈도와 비만 여부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7630D6-D059-4C14-9BC1-4F28E9F8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36" y="1991788"/>
            <a:ext cx="5024710" cy="23032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1AAD5C-A46A-4A8C-B772-B8C7FEC6D5C7}"/>
              </a:ext>
            </a:extLst>
          </p:cNvPr>
          <p:cNvSpPr txBox="1"/>
          <p:nvPr/>
        </p:nvSpPr>
        <p:spPr>
          <a:xfrm>
            <a:off x="3166273" y="4817649"/>
            <a:ext cx="498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데이터의 모양으로는 정확도는 높지만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모델이 비만이 아닌  경우를 전혀 예측하지 못 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비만인 경우는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정확히 예측하고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E6B1DB-F2C9-4314-A555-179CBAD174A2}"/>
              </a:ext>
            </a:extLst>
          </p:cNvPr>
          <p:cNvCxnSpPr>
            <a:cxnSpLocks/>
          </p:cNvCxnSpPr>
          <p:nvPr/>
        </p:nvCxnSpPr>
        <p:spPr>
          <a:xfrm>
            <a:off x="3056564" y="4646597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4F7F21-7A23-4A6B-ADF3-2B04F99247F1}"/>
              </a:ext>
            </a:extLst>
          </p:cNvPr>
          <p:cNvSpPr/>
          <p:nvPr/>
        </p:nvSpPr>
        <p:spPr>
          <a:xfrm>
            <a:off x="5752617" y="3130952"/>
            <a:ext cx="531356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AEB2-2B6D-4A89-802B-D93325D8B210}"/>
              </a:ext>
            </a:extLst>
          </p:cNvPr>
          <p:cNvSpPr txBox="1"/>
          <p:nvPr/>
        </p:nvSpPr>
        <p:spPr>
          <a:xfrm>
            <a:off x="1762999" y="2035243"/>
            <a:ext cx="795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모니터링을 하지 않는 사람이 비만일 가능성이 가장 높고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모니터링 하는 사람이 비만일 가능성이 가장 낮다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대중교통을 타는 사람이 비만일 가능성이 가장 높고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자전거를 타는 사람 중 비만일 가능성이 가장 낮다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신체 활동 빈도와 비만 여부에 대해서 관계가 없다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. </a:t>
            </a:r>
            <a:endParaRPr lang="en-US" altLang="ko-KR" sz="2400" dirty="0">
              <a:solidFill>
                <a:srgbClr val="3C4043"/>
              </a:solidFill>
              <a:latin typeface="Inter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46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224000" y="32760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</a:rPr>
              <a:t>최종 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44544" y="175075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719C18-B974-405D-B0B9-3CC95DC9626A}"/>
              </a:ext>
            </a:extLst>
          </p:cNvPr>
          <p:cNvSpPr/>
          <p:nvPr/>
        </p:nvSpPr>
        <p:spPr>
          <a:xfrm>
            <a:off x="1842830" y="2190530"/>
            <a:ext cx="3493756" cy="2700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25A21-0C91-45C7-AD13-F9B78C78A6B7}"/>
              </a:ext>
            </a:extLst>
          </p:cNvPr>
          <p:cNvSpPr/>
          <p:nvPr/>
        </p:nvSpPr>
        <p:spPr>
          <a:xfrm>
            <a:off x="6392859" y="2190530"/>
            <a:ext cx="3493756" cy="2700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신체 활동 빈도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식사 횟수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7ADE5-4549-4446-A5D7-849AFF31B720}"/>
              </a:ext>
            </a:extLst>
          </p:cNvPr>
          <p:cNvSpPr txBox="1"/>
          <p:nvPr/>
        </p:nvSpPr>
        <p:spPr>
          <a:xfrm>
            <a:off x="2305385" y="2248184"/>
            <a:ext cx="25686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가족력</a:t>
            </a:r>
            <a:endParaRPr lang="en-US" altLang="ko-KR" dirty="0"/>
          </a:p>
          <a:p>
            <a:pPr algn="ctr"/>
            <a:r>
              <a:rPr lang="ko-KR" altLang="en-US" dirty="0"/>
              <a:t>흡연</a:t>
            </a:r>
            <a:endParaRPr lang="en-US" altLang="ko-KR" dirty="0"/>
          </a:p>
          <a:p>
            <a:pPr algn="ctr"/>
            <a:r>
              <a:rPr lang="ko-KR" altLang="en-US" dirty="0"/>
              <a:t>음주</a:t>
            </a:r>
            <a:endParaRPr lang="en-US" altLang="ko-KR" dirty="0"/>
          </a:p>
          <a:p>
            <a:pPr algn="ctr"/>
            <a:r>
              <a:rPr lang="ko-KR" altLang="en-US" dirty="0"/>
              <a:t>나이</a:t>
            </a:r>
            <a:endParaRPr lang="en-US" altLang="ko-KR" dirty="0"/>
          </a:p>
          <a:p>
            <a:pPr algn="ctr"/>
            <a:r>
              <a:rPr lang="ko-KR" altLang="en-US" dirty="0"/>
              <a:t>칼로리 섭취 모니터링 </a:t>
            </a:r>
            <a:endParaRPr lang="en-US" altLang="ko-KR" dirty="0"/>
          </a:p>
          <a:p>
            <a:pPr algn="ctr"/>
            <a:r>
              <a:rPr lang="ko-KR" altLang="en-US" dirty="0"/>
              <a:t>사용한 교통수단 </a:t>
            </a:r>
            <a:endParaRPr lang="en-US" altLang="ko-KR" dirty="0"/>
          </a:p>
          <a:p>
            <a:pPr algn="ctr"/>
            <a:r>
              <a:rPr lang="ko-KR" altLang="en-US" dirty="0"/>
              <a:t>고칼로리 음식</a:t>
            </a:r>
            <a:endParaRPr lang="en-US" altLang="ko-KR" dirty="0"/>
          </a:p>
          <a:p>
            <a:pPr algn="ctr"/>
            <a:r>
              <a:rPr lang="ko-KR" altLang="en-US" dirty="0"/>
              <a:t>채소</a:t>
            </a:r>
            <a:endParaRPr lang="en-US" altLang="ko-KR" dirty="0"/>
          </a:p>
          <a:p>
            <a:pPr algn="ctr"/>
            <a:r>
              <a:rPr lang="ko-KR" altLang="en-US" dirty="0"/>
              <a:t>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5E71B-6D76-4527-88BB-0390F2B7A1C6}"/>
              </a:ext>
            </a:extLst>
          </p:cNvPr>
          <p:cNvSpPr txBox="1"/>
          <p:nvPr/>
        </p:nvSpPr>
        <p:spPr>
          <a:xfrm>
            <a:off x="1059777" y="1795538"/>
            <a:ext cx="498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D1A37-C413-437A-A943-7A26F0DB315D}"/>
              </a:ext>
            </a:extLst>
          </p:cNvPr>
          <p:cNvSpPr txBox="1"/>
          <p:nvPr/>
        </p:nvSpPr>
        <p:spPr>
          <a:xfrm>
            <a:off x="5523785" y="1795538"/>
            <a:ext cx="498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없음</a:t>
            </a:r>
          </a:p>
        </p:txBody>
      </p:sp>
    </p:spTree>
    <p:extLst>
      <p:ext uri="{BB962C8B-B14F-4D97-AF65-F5344CB8AC3E}">
        <p14:creationId xmlns:p14="http://schemas.microsoft.com/office/powerpoint/2010/main" val="20067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자기이(가) 표시된 사진&#10;&#10;자동 생성된 설명">
            <a:extLst>
              <a:ext uri="{FF2B5EF4-FFF2-40B4-BE49-F238E27FC236}">
                <a16:creationId xmlns:a16="http://schemas.microsoft.com/office/drawing/2014/main" id="{0C74A7D2-0815-B3F5-99D0-8D3B78C83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66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4E68E6-BBC6-E6ED-F214-C6F91429E8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852E-05D3-371A-5037-9449ADE93A11}"/>
              </a:ext>
            </a:extLst>
          </p:cNvPr>
          <p:cNvSpPr txBox="1"/>
          <p:nvPr/>
        </p:nvSpPr>
        <p:spPr>
          <a:xfrm>
            <a:off x="837319" y="3136612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감사합니다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3484-5FB1-03C3-E967-B3AAD38864FF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2699573" y="2902231"/>
            <a:ext cx="4063933" cy="1053574"/>
            <a:chOff x="3803546" y="2667813"/>
            <a:chExt cx="4063933" cy="1053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3803546" y="3136612"/>
              <a:ext cx="4063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solidFill>
                    <a:schemeClr val="bg1"/>
                  </a:solidFill>
                </a:rPr>
                <a:t>가족력과 비만의 관계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비행, 실외, 공기이(가) 표시된 사진&#10;&#10;자동 생성된 설명">
            <a:extLst>
              <a:ext uri="{FF2B5EF4-FFF2-40B4-BE49-F238E27FC236}">
                <a16:creationId xmlns:a16="http://schemas.microsoft.com/office/drawing/2014/main" id="{195054D4-ACA5-4219-B1C7-9702153D4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152400"/>
            <a:ext cx="6096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F2C842-0F6E-4540-A9C1-D9DB8D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17275322" cy="701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1ECB62-94C7-4852-B24B-476776EEA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775" y="352714"/>
            <a:ext cx="6331352" cy="630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3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가족력과 비만의 관계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39D680-4BB2-4E8D-850C-55A1F23F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10" y="864816"/>
            <a:ext cx="10376703" cy="56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3913321" y="2587084"/>
            <a:ext cx="43653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accent6">
                    <a:lumMod val="50000"/>
                  </a:schemeClr>
                </a:solidFill>
              </a:rPr>
              <a:t>Why?</a:t>
            </a:r>
            <a:endParaRPr lang="ko-KR" altLang="en-US" sz="13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2245-D1F6-8E19-9E27-D887708518B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30227_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3C49"/>
      </a:accent1>
      <a:accent2>
        <a:srgbClr val="0273A9"/>
      </a:accent2>
      <a:accent3>
        <a:srgbClr val="5AB2D7"/>
      </a:accent3>
      <a:accent4>
        <a:srgbClr val="F0E8DE"/>
      </a:accent4>
      <a:accent5>
        <a:srgbClr val="919693"/>
      </a:accent5>
      <a:accent6>
        <a:srgbClr val="6C7A84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972</Words>
  <Application>Microsoft Office PowerPoint</Application>
  <PresentationFormat>와이드스크린</PresentationFormat>
  <Paragraphs>260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ElsevierGulliver</vt:lpstr>
      <vt:lpstr>Inter</vt:lpstr>
      <vt:lpstr>Pretendard</vt:lpstr>
      <vt:lpstr>Pretendard Black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KDP-35</cp:lastModifiedBy>
  <cp:revision>47</cp:revision>
  <dcterms:created xsi:type="dcterms:W3CDTF">2023-02-13T04:30:31Z</dcterms:created>
  <dcterms:modified xsi:type="dcterms:W3CDTF">2024-08-23T05:05:21Z</dcterms:modified>
</cp:coreProperties>
</file>